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672" r:id="rId2"/>
    <p:sldId id="269" r:id="rId3"/>
    <p:sldId id="274" r:id="rId4"/>
    <p:sldId id="276" r:id="rId5"/>
    <p:sldId id="277" r:id="rId6"/>
    <p:sldId id="284" r:id="rId7"/>
    <p:sldId id="285" r:id="rId8"/>
    <p:sldId id="286" r:id="rId9"/>
    <p:sldId id="289" r:id="rId10"/>
    <p:sldId id="290" r:id="rId11"/>
    <p:sldId id="291" r:id="rId12"/>
    <p:sldId id="257" r:id="rId13"/>
    <p:sldId id="2479" r:id="rId14"/>
    <p:sldId id="1638" r:id="rId15"/>
    <p:sldId id="2685" r:id="rId16"/>
    <p:sldId id="2448" r:id="rId17"/>
    <p:sldId id="2452" r:id="rId18"/>
    <p:sldId id="2468" r:id="rId19"/>
    <p:sldId id="1667" r:id="rId20"/>
    <p:sldId id="2447" r:id="rId21"/>
    <p:sldId id="2863" r:id="rId22"/>
    <p:sldId id="2859" r:id="rId23"/>
    <p:sldId id="2860" r:id="rId24"/>
    <p:sldId id="2861" r:id="rId25"/>
    <p:sldId id="2862" r:id="rId26"/>
    <p:sldId id="2768" r:id="rId27"/>
    <p:sldId id="2821" r:id="rId28"/>
    <p:sldId id="2822" r:id="rId29"/>
    <p:sldId id="2824" r:id="rId30"/>
    <p:sldId id="2830" r:id="rId31"/>
    <p:sldId id="2829" r:id="rId32"/>
    <p:sldId id="2832" r:id="rId33"/>
    <p:sldId id="2831" r:id="rId34"/>
    <p:sldId id="2826" r:id="rId35"/>
    <p:sldId id="2827" r:id="rId36"/>
    <p:sldId id="2828" r:id="rId37"/>
    <p:sldId id="283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5400"/>
    <a:srgbClr val="21FEFF"/>
    <a:srgbClr val="A75B85"/>
    <a:srgbClr val="09840A"/>
    <a:srgbClr val="4D4D4D"/>
    <a:srgbClr val="660000"/>
    <a:srgbClr val="4A7EBB"/>
    <a:srgbClr val="0000FF"/>
    <a:srgbClr val="3F3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3" autoAdjust="0"/>
    <p:restoredTop sz="90816" autoAdjust="0"/>
  </p:normalViewPr>
  <p:slideViewPr>
    <p:cSldViewPr>
      <p:cViewPr varScale="1">
        <p:scale>
          <a:sx n="116" d="100"/>
          <a:sy n="116" d="100"/>
        </p:scale>
        <p:origin x="17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D8B53-A3EF-574B-BC18-9D3772D79EC6}" type="datetimeFigureOut">
              <a:rPr lang="en-US" smtClean="0"/>
              <a:t>8/7/24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497F0-8DDE-8947-B507-592C513B5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792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5713B-7F30-4AF5-96BF-BCA3677841D5}" type="datetimeFigureOut">
              <a:rPr lang="en-US" smtClean="0"/>
              <a:pPr/>
              <a:t>8/7/24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2E535-840F-463B-B54A-E456A7A5B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156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00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Fermion doubling problem in lattice QCD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84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0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review these ideas in reverse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44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Nobel prize for asymptotic freedom.  Confined for strong force; </a:t>
            </a:r>
            <a:r>
              <a:rPr lang="en-US" dirty="0" err="1"/>
              <a:t>cf</a:t>
            </a:r>
            <a:r>
              <a:rPr lang="en-US" dirty="0"/>
              <a:t> electromagnetic force for which we see the charges (electrons) and the force carriers (photons)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26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QCD: three colors; only observe color neutral (white) objects like protons, neutrons, </a:t>
            </a:r>
            <a:r>
              <a:rPr lang="en-US" dirty="0" err="1"/>
              <a:t>pions</a:t>
            </a:r>
            <a:r>
              <a:rPr lang="en-US" dirty="0"/>
              <a:t>.  Why?</a:t>
            </a:r>
          </a:p>
          <a:p>
            <a:r>
              <a:rPr lang="en-US" dirty="0"/>
              <a:t>14 Nobel Prizes in total</a:t>
            </a:r>
          </a:p>
          <a:p>
            <a:r>
              <a:rPr lang="en-US" dirty="0"/>
              <a:t>Fundamental unknown questions: mass gap, confinement, chiral symmetry breaking; proton mass</a:t>
            </a:r>
          </a:p>
          <a:p>
            <a:endParaRPr lang="en-US" dirty="0"/>
          </a:p>
          <a:p>
            <a:r>
              <a:rPr lang="en-US" dirty="0"/>
              <a:t>The smallest eigenstate of the Hamiltonian of non-Abelian quantum field theories is strictly greater than 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2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Projectile motion; parabolic, t^2 motion of a cliff diver; an electrically charged particle in a magnetic field</a:t>
            </a:r>
          </a:p>
          <a:p>
            <a:endParaRPr lang="en-US" dirty="0"/>
          </a:p>
          <a:p>
            <a:r>
              <a:rPr lang="en-US" dirty="0"/>
              <a:t>Techniques of vector calculus.  Tangent bundles of </a:t>
            </a:r>
            <a:r>
              <a:rPr lang="en-US" dirty="0" err="1"/>
              <a:t>Lagrangian</a:t>
            </a:r>
            <a:r>
              <a:rPr lang="en-US" dirty="0"/>
              <a:t> mechanics, the </a:t>
            </a:r>
            <a:r>
              <a:rPr lang="en-US" dirty="0" err="1"/>
              <a:t>symplectic</a:t>
            </a:r>
            <a:r>
              <a:rPr lang="en-US" dirty="0"/>
              <a:t> geometry of Hamilton’s formulation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5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Fundamental rules of the game are known and fixed.  How does having a lot of stuff lead to complex dynamics one cannot</a:t>
            </a:r>
            <a:r>
              <a:rPr lang="en-US" baseline="0" dirty="0"/>
              <a:t> easily predict from those simple fundamental rules?</a:t>
            </a:r>
          </a:p>
          <a:p>
            <a:endParaRPr lang="en-US" baseline="0" dirty="0"/>
          </a:p>
          <a:p>
            <a:r>
              <a:rPr lang="en-US" baseline="0" dirty="0"/>
              <a:t>Mathematics not well understood.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73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Profoundly affects not only the questions we can ask, but also whether we can even answer those questions.  For example, we won’t be able to answer the question: what will the temperature be on July 25, 2019 like we can for July 25, 2018.  But we will have a good idea of the range of values.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08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Asymptotic expansion of a quantity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91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methods of differential geometry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8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19CA-BD80-0441-8F14-32B8F7C21A27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92925"/>
            <a:ext cx="3124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7B5B-A0A2-A341-B902-E7333F4A9ACF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7A44-EF39-2A4B-A72C-6816EA975ADB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138E-42F1-5740-BD22-04A5EEAB56E0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99C3-534A-0F4B-9010-D0579DFDF8FD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84D7-880C-6245-BDA1-6D2E39A570C9}" type="datetime1">
              <a:rPr lang="en-US" smtClean="0"/>
              <a:t>8/7/24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95FF4-ECF1-5249-9EF1-699853BE5ADF}" type="datetime1">
              <a:rPr lang="en-US" smtClean="0"/>
              <a:t>8/7/24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8235B-2C0A-E246-9BDF-A327C52F1E30}" type="datetime1">
              <a:rPr lang="en-US" smtClean="0"/>
              <a:t>8/7/24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ACEC-DCA0-0B43-9C22-C20AA10F5C9F}" type="datetime1">
              <a:rPr lang="en-US" smtClean="0"/>
              <a:t>8/7/24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E26D-497B-9A46-ADAD-3CE789A498DF}" type="datetime1">
              <a:rPr lang="en-US" smtClean="0"/>
              <a:t>8/7/24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DC87-8978-8C48-8895-A46D00D34ECE}" type="datetime1">
              <a:rPr lang="en-US" smtClean="0"/>
              <a:t>8/7/24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50000">
              <a:schemeClr val="bg1"/>
            </a:gs>
            <a:gs pos="100000">
              <a:srgbClr val="99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87335-6F0F-4346-B573-41225966A767}" type="datetime1">
              <a:rPr lang="en-US" smtClean="0"/>
              <a:t>8/7/24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0" y="6392925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B5BCB-DCF7-4CB6-B569-5FAD0D0113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62881" name="Picture 1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525" y="6388925"/>
            <a:ext cx="304800" cy="40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D2A6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54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023962"/>
            <a:ext cx="8229600" cy="1470025"/>
          </a:xfrm>
        </p:spPr>
        <p:txBody>
          <a:bodyPr>
            <a:normAutofit/>
          </a:bodyPr>
          <a:lstStyle/>
          <a:p>
            <a:r>
              <a:rPr lang="en-US" dirty="0"/>
              <a:t>The Mathematics of</a:t>
            </a:r>
            <a:br>
              <a:rPr lang="en-US" dirty="0"/>
            </a:br>
            <a:r>
              <a:rPr lang="en-US" dirty="0"/>
              <a:t>Physics at a Trillion Degrees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22587"/>
            <a:ext cx="6400800" cy="1242716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660000"/>
                </a:solidFill>
              </a:rPr>
              <a:t>W. A. Horowitz</a:t>
            </a:r>
          </a:p>
          <a:p>
            <a:r>
              <a:rPr lang="en-US" sz="2000" dirty="0">
                <a:solidFill>
                  <a:srgbClr val="660000"/>
                </a:solidFill>
              </a:rPr>
              <a:t>University of Cape Town</a:t>
            </a:r>
          </a:p>
          <a:p>
            <a:r>
              <a:rPr lang="en-US" sz="2000" dirty="0">
                <a:solidFill>
                  <a:srgbClr val="660000"/>
                </a:solidFill>
              </a:rPr>
              <a:t>August 6, 2024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20CF-697D-D445-9761-1D4C47AC882C}" type="datetime1">
              <a:rPr lang="en-US" smtClean="0"/>
              <a:t>8/7/24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FDF3CCA-EC6A-A2EF-0747-92FC8D23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131" y="4945841"/>
            <a:ext cx="2431473" cy="84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a-cern-logo.png">
            <a:extLst>
              <a:ext uri="{FF2B5EF4-FFF2-40B4-BE49-F238E27FC236}">
                <a16:creationId xmlns:a16="http://schemas.microsoft.com/office/drawing/2014/main" id="{644399B4-31C2-E10B-59C2-2FB0085F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08" y="4981345"/>
            <a:ext cx="957392" cy="81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05B023-A878-63F8-AADB-2A2ED8756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795404"/>
            <a:ext cx="1130665" cy="1148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A3A20F-AA82-E807-E41B-63E6C7ED92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73" y="5096991"/>
            <a:ext cx="2971800" cy="6948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25E301-07E5-0E6A-7DE9-B0EDE785824D}"/>
              </a:ext>
            </a:extLst>
          </p:cNvPr>
          <p:cNvSpPr txBox="1"/>
          <p:nvPr/>
        </p:nvSpPr>
        <p:spPr>
          <a:xfrm>
            <a:off x="881167" y="4004846"/>
            <a:ext cx="7424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Based, in part, on Rothkopf, WAH, and Nordstrom, arXiv:2404.18676 [</a:t>
            </a:r>
            <a:r>
              <a:rPr lang="en-US" sz="1600" dirty="0" err="1"/>
              <a:t>math.NA</a:t>
            </a:r>
            <a:r>
              <a:rPr lang="en-US" sz="16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72423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64620-1BE3-92F8-9C9C-FD75C6D4F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835"/>
            <a:ext cx="9144000" cy="50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92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ED0C8B-8F07-9D44-2AFD-01442037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23" y="-25619"/>
            <a:ext cx="8805227" cy="602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76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DECED-AA4D-1560-6113-B87D047B6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South African Theory and </a:t>
            </a:r>
            <a:br>
              <a:rPr lang="en-US" dirty="0"/>
            </a:br>
            <a:r>
              <a:rPr lang="en-US" dirty="0"/>
              <a:t>Computation School (SATACS)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4A31E-8DB7-3AB9-1EF8-F257A85A7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8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decentralized, semi-virtual, national teaching </a:t>
            </a:r>
            <a:r>
              <a:rPr lang="en-US" dirty="0" err="1"/>
              <a:t>programme</a:t>
            </a:r>
            <a:r>
              <a:rPr lang="en-US" dirty="0"/>
              <a:t> in the themes of the National Institute for Theoretical and Computational Sciences (</a:t>
            </a:r>
            <a:r>
              <a:rPr lang="en-US" dirty="0" err="1"/>
              <a:t>NITheCS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Free for students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Semester Courses:</a:t>
            </a:r>
          </a:p>
          <a:p>
            <a:pPr lvl="1"/>
            <a:r>
              <a:rPr lang="en-US" dirty="0"/>
              <a:t>Cosmology</a:t>
            </a:r>
          </a:p>
          <a:p>
            <a:pPr lvl="1"/>
            <a:r>
              <a:rPr lang="en-US" dirty="0"/>
              <a:t>Integrable Systems</a:t>
            </a:r>
          </a:p>
          <a:p>
            <a:pPr lvl="1"/>
            <a:r>
              <a:rPr lang="en-US" dirty="0"/>
              <a:t>Category Theory</a:t>
            </a:r>
          </a:p>
          <a:p>
            <a:pPr lvl="1"/>
            <a:r>
              <a:rPr lang="en-US" dirty="0"/>
              <a:t>Machine Learning: from Linear Regression to Deep Learning</a:t>
            </a:r>
          </a:p>
          <a:p>
            <a:pPr lvl="1"/>
            <a:r>
              <a:rPr lang="en-US" dirty="0"/>
              <a:t>Fundamentals of Trustworthy Machine Learning</a:t>
            </a:r>
          </a:p>
          <a:p>
            <a:pPr lvl="1"/>
            <a:r>
              <a:rPr lang="en-US" dirty="0"/>
              <a:t>Quantum Field Theory I &amp; II</a:t>
            </a:r>
          </a:p>
          <a:p>
            <a:r>
              <a:rPr lang="en-US" dirty="0"/>
              <a:t>Details and to apply: https://</a:t>
            </a:r>
            <a:r>
              <a:rPr lang="en-US" dirty="0" err="1"/>
              <a:t>nithecs.ac.za</a:t>
            </a:r>
            <a:r>
              <a:rPr lang="en-US" dirty="0"/>
              <a:t>/south-</a:t>
            </a:r>
            <a:r>
              <a:rPr lang="en-US" dirty="0" err="1"/>
              <a:t>african</a:t>
            </a:r>
            <a:r>
              <a:rPr lang="en-US" dirty="0"/>
              <a:t>-theory-and-computational-school/</a:t>
            </a:r>
          </a:p>
        </p:txBody>
      </p:sp>
    </p:spTree>
    <p:extLst>
      <p:ext uri="{BB962C8B-B14F-4D97-AF65-F5344CB8AC3E}">
        <p14:creationId xmlns:p14="http://schemas.microsoft.com/office/powerpoint/2010/main" val="3719923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C1924E-71A7-7E43-A0E5-C35B6DA81E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5BA86B4-C90D-4242-B0DB-FCFF8BEF7C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F5F5A-A801-9745-A581-C3E64C4AC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4CEB-1F59-C548-AEFE-B66D8EA69EEE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4F592-EBD4-2E44-97EF-41DF126B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069BB-CAA0-BF40-944E-85CDF9598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98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Studying?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/>
          <a:p>
            <a:r>
              <a:rPr lang="en-US" dirty="0"/>
              <a:t>The emergent, many-body properties of the strong force (i.e. nuclear matter)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846B-C72C-4F46-A8DE-423D99B65801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Screen Shot 2016-09-01 at 4.50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81" y="2286000"/>
            <a:ext cx="5492319" cy="406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55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does that mean? Forces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F862C-4A18-A145-B0FB-8AA6546D09C8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5165" y="986135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Gravity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914400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Electromagnetism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2003" y="3886200"/>
            <a:ext cx="966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Weak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9324" y="388620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Strong</a:t>
            </a:r>
          </a:p>
        </p:txBody>
      </p:sp>
      <p:pic>
        <p:nvPicPr>
          <p:cNvPr id="348163" name="Picture 3" descr="C:\Users\gte581p\Pictures\apple_falling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879" y="1447800"/>
            <a:ext cx="1534886" cy="2057400"/>
          </a:xfrm>
          <a:prstGeom prst="rect">
            <a:avLst/>
          </a:prstGeom>
          <a:noFill/>
        </p:spPr>
      </p:pic>
      <p:pic>
        <p:nvPicPr>
          <p:cNvPr id="3481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287" y="1447800"/>
            <a:ext cx="3109913" cy="206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338036" y="3505200"/>
            <a:ext cx="3653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John </a:t>
            </a:r>
            <a:r>
              <a:rPr lang="en-US" sz="1200" dirty="0" err="1"/>
              <a:t>Maarschalk</a:t>
            </a:r>
            <a:r>
              <a:rPr lang="en-US" sz="1200" dirty="0"/>
              <a:t>, travelblog.portfoliocollection.com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65" y="3505200"/>
            <a:ext cx="1745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starchild.gsfc.nasa.gov</a:t>
            </a:r>
          </a:p>
        </p:txBody>
      </p:sp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3123" y="4800600"/>
            <a:ext cx="13462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565" y="4419600"/>
            <a:ext cx="341817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96965" y="6123801"/>
            <a:ext cx="387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lhs.lps.org/staff/</a:t>
            </a:r>
            <a:r>
              <a:rPr lang="en-US" sz="1200" dirty="0" err="1"/>
              <a:t>sputnam</a:t>
            </a:r>
            <a:r>
              <a:rPr lang="en-US" sz="1200" dirty="0"/>
              <a:t>/</a:t>
            </a:r>
            <a:r>
              <a:rPr lang="en-US" sz="1200" dirty="0" err="1"/>
              <a:t>chem_notes</a:t>
            </a:r>
            <a:r>
              <a:rPr lang="en-US" sz="1200" dirty="0"/>
              <a:t>/tritium_decay.gif</a:t>
            </a:r>
          </a:p>
        </p:txBody>
      </p:sp>
      <p:sp>
        <p:nvSpPr>
          <p:cNvPr id="26" name="Down Arrow 25"/>
          <p:cNvSpPr/>
          <p:nvPr/>
        </p:nvSpPr>
        <p:spPr bwMode="auto">
          <a:xfrm rot="3414848">
            <a:off x="7279256" y="4468463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7" name="Down Arrow 26"/>
          <p:cNvSpPr/>
          <p:nvPr/>
        </p:nvSpPr>
        <p:spPr bwMode="auto">
          <a:xfrm rot="18900000">
            <a:off x="5685926" y="4418536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8" name="Down Arrow 27"/>
          <p:cNvSpPr/>
          <p:nvPr/>
        </p:nvSpPr>
        <p:spPr bwMode="auto">
          <a:xfrm rot="8100000">
            <a:off x="7196185" y="5763862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9" name="Down Arrow 28"/>
          <p:cNvSpPr/>
          <p:nvPr/>
        </p:nvSpPr>
        <p:spPr bwMode="auto">
          <a:xfrm rot="14400000">
            <a:off x="5680494" y="5687661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186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025E-6 L -0.05834 0.04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95E-6 L 0.05 0.060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3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23312E-7 L -0.05 -0.061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3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9.25069E-9 L 0.05 -0.039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in on the Nucleus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Nuclei made up of protons and neutrons</a:t>
            </a:r>
          </a:p>
          <a:p>
            <a:pPr lvl="1"/>
            <a:r>
              <a:rPr lang="en-US" dirty="0"/>
              <a:t>p, n made up of quarks and gluons</a:t>
            </a:r>
          </a:p>
          <a:p>
            <a:pPr lvl="2"/>
            <a:r>
              <a:rPr lang="en-US" dirty="0"/>
              <a:t>Analogous to electrons and photons</a:t>
            </a:r>
          </a:p>
          <a:p>
            <a:pPr lvl="2"/>
            <a:r>
              <a:rPr lang="en-US" b="1" i="1" u="sng" dirty="0"/>
              <a:t>Confined</a:t>
            </a:r>
            <a:r>
              <a:rPr lang="en-US" dirty="0"/>
              <a:t> to p, n under normal conditions</a:t>
            </a:r>
            <a:endParaRPr lang="en-US" b="1" i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D9F3-6411-5B4B-9BE3-037748F34DA8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 descr="Atom-Nucleus-Qu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518916"/>
            <a:ext cx="4338687" cy="280568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10200" y="3505200"/>
            <a:ext cx="3048000" cy="2743200"/>
            <a:chOff x="6019800" y="1447800"/>
            <a:chExt cx="3048000" cy="2743200"/>
          </a:xfrm>
        </p:grpSpPr>
        <p:sp>
          <p:nvSpPr>
            <p:cNvPr id="11" name="Oval 10"/>
            <p:cNvSpPr/>
            <p:nvPr/>
          </p:nvSpPr>
          <p:spPr bwMode="auto">
            <a:xfrm>
              <a:off x="6019800" y="1447800"/>
              <a:ext cx="3048000" cy="27432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>
              <a:noAutofit/>
            </a:bodyPr>
            <a:lstStyle/>
            <a:p>
              <a:pPr algn="ctr"/>
              <a:endParaRPr lang="en-US" sz="1200" dirty="0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00800" y="1676400"/>
              <a:ext cx="2555000" cy="222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6694117" y="5715000"/>
            <a:ext cx="115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nobelprize.org</a:t>
            </a:r>
          </a:p>
        </p:txBody>
      </p:sp>
    </p:spTree>
    <p:extLst>
      <p:ext uri="{BB962C8B-B14F-4D97-AF65-F5344CB8AC3E}">
        <p14:creationId xmlns:p14="http://schemas.microsoft.com/office/powerpoint/2010/main" val="3136289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73252-ABA7-CA44-946A-8D33A81FD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02B20-8FE6-B44F-8978-478F2043E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66800"/>
            <a:ext cx="9144000" cy="4876800"/>
          </a:xfrm>
        </p:spPr>
        <p:txBody>
          <a:bodyPr/>
          <a:lstStyle/>
          <a:p>
            <a:r>
              <a:rPr lang="en-US" dirty="0"/>
              <a:t>Described by quantum chromodynamics (QCD)</a:t>
            </a:r>
          </a:p>
          <a:p>
            <a:r>
              <a:rPr lang="en-US" dirty="0"/>
              <a:t>Extremely complicated, even today</a:t>
            </a:r>
          </a:p>
          <a:p>
            <a:pPr lvl="1"/>
            <a:r>
              <a:rPr lang="en-US" dirty="0"/>
              <a:t>Conservatively, 9 years’ of Nobel Prizes</a:t>
            </a:r>
          </a:p>
          <a:p>
            <a:pPr lvl="1"/>
            <a:r>
              <a:rPr lang="en-US" dirty="0"/>
              <a:t>Clay $1M Prize: prove ∃ mass gap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6E6F9-DF54-2D46-B58C-BB48796DA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B5A7-7566-5648-B530-448A8E9FC84B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1C401-2071-B14B-B704-F56665DA2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82A2F-D319-A243-87BE-B722D8B14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49FB72-7B0E-C049-9AF3-6D9B91AA8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76517"/>
            <a:ext cx="8077200" cy="2848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A1BA94-0076-D0FF-172C-1BC599493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44" y="3033658"/>
            <a:ext cx="1897256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26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48E3-9AFF-2F4B-BBE4-DBCF43E1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vs Many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878F9-BE77-E449-8715-D60BBA969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r>
              <a:rPr lang="en-US" dirty="0"/>
              <a:t>Much of physics is </a:t>
            </a:r>
            <a:r>
              <a:rPr lang="en-US" b="1" i="1" dirty="0"/>
              <a:t>particle</a:t>
            </a:r>
            <a:r>
              <a:rPr lang="en-US" dirty="0"/>
              <a:t> physics</a:t>
            </a:r>
          </a:p>
          <a:p>
            <a:pPr lvl="1"/>
            <a:r>
              <a:rPr lang="en-US" dirty="0"/>
              <a:t>What is the motion of a single object?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A32DF-A971-6C49-BD9A-DCC31107B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204E-221D-7F45-AD03-DCC9A6D1C547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CBBF3-CC0E-6546-83CB-D3CE392D6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80743-41F7-5745-8A8E-56398B257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257E9B-F797-3743-B8A7-187A1F1AB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14600"/>
            <a:ext cx="5029200" cy="35556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52569E-1013-F349-BEA5-E5B30D990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692222"/>
            <a:ext cx="2565400" cy="320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0BB79C-DB1E-6440-98D3-6211827B623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028261"/>
            <a:ext cx="3553608" cy="291533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F4DCC30-8CF4-452A-55F2-F6FB9A3E1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79" y="2514600"/>
            <a:ext cx="319669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0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hase_diagram_of_water.svg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84" y="1975104"/>
            <a:ext cx="5243716" cy="4425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Body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15400" cy="4876800"/>
          </a:xfrm>
        </p:spPr>
        <p:txBody>
          <a:bodyPr/>
          <a:lstStyle/>
          <a:p>
            <a:r>
              <a:rPr lang="en-US" dirty="0"/>
              <a:t>How does Maxwell + QM lead to, e.g., water?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One H</a:t>
            </a:r>
            <a:r>
              <a:rPr lang="en-US" baseline="-25000" dirty="0"/>
              <a:t>2</a:t>
            </a:r>
            <a:r>
              <a:rPr lang="en-US" dirty="0"/>
              <a:t>0 is very boring</a:t>
            </a:r>
          </a:p>
          <a:p>
            <a:pPr lvl="2"/>
            <a:r>
              <a:rPr lang="en-US" dirty="0"/>
              <a:t>Vibrates, rotates</a:t>
            </a:r>
          </a:p>
          <a:p>
            <a:pPr lvl="2"/>
            <a:r>
              <a:rPr lang="en-US" dirty="0"/>
              <a:t>Extremely well understood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2D67-072F-684F-873E-C957DC62F11C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943600" y="2057400"/>
            <a:ext cx="2784837" cy="2381250"/>
            <a:chOff x="6248400" y="2190750"/>
            <a:chExt cx="2784837" cy="2381250"/>
          </a:xfrm>
        </p:grpSpPr>
        <p:pic>
          <p:nvPicPr>
            <p:cNvPr id="7" name="Picture 6" descr="two_H20_molecules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82"/>
            <a:stretch/>
          </p:blipFill>
          <p:spPr>
            <a:xfrm>
              <a:off x="6627589" y="2190750"/>
              <a:ext cx="1754411" cy="23812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248400" y="3881735"/>
              <a:ext cx="27848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http://</a:t>
              </a:r>
              <a:r>
                <a:rPr lang="en-US" sz="1200" dirty="0" err="1"/>
                <a:t>howyourbrainworks.net</a:t>
              </a:r>
              <a:r>
                <a:rPr lang="en-US" sz="1200" dirty="0"/>
                <a:t>/content/</a:t>
              </a:r>
            </a:p>
            <a:p>
              <a:r>
                <a:rPr lang="en-US" sz="1200" dirty="0"/>
                <a:t>neutral-polar-and-electrically-charged-</a:t>
              </a:r>
            </a:p>
            <a:p>
              <a:r>
                <a:rPr lang="en-US" sz="1200" dirty="0"/>
                <a:t>particles</a:t>
              </a: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228600" y="2699404"/>
            <a:ext cx="3657600" cy="3701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66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4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Lots of H</a:t>
            </a:r>
            <a:r>
              <a:rPr lang="en-US" baseline="-25000" dirty="0"/>
              <a:t>2</a:t>
            </a:r>
            <a:r>
              <a:rPr lang="en-US" dirty="0"/>
              <a:t>0 is </a:t>
            </a:r>
            <a:r>
              <a:rPr lang="en-US" i="1" dirty="0"/>
              <a:t>very</a:t>
            </a:r>
            <a:r>
              <a:rPr lang="en-US" dirty="0"/>
              <a:t> interesting</a:t>
            </a:r>
          </a:p>
          <a:p>
            <a:pPr lvl="2"/>
            <a:r>
              <a:rPr lang="en-US" dirty="0"/>
              <a:t>New props:</a:t>
            </a:r>
          </a:p>
          <a:p>
            <a:pPr lvl="3"/>
            <a:r>
              <a:rPr lang="en-US" i="1" dirty="0"/>
              <a:t>T</a:t>
            </a:r>
            <a:r>
              <a:rPr lang="en-US" dirty="0"/>
              <a:t>, </a:t>
            </a:r>
            <a:r>
              <a:rPr lang="en-US" i="1" dirty="0"/>
              <a:t>p</a:t>
            </a:r>
            <a:r>
              <a:rPr lang="en-US" dirty="0"/>
              <a:t>, </a:t>
            </a:r>
            <a:r>
              <a:rPr lang="en-US" dirty="0">
                <a:latin typeface="Symbol" pitchFamily="2" charset="2"/>
              </a:rPr>
              <a:t>k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baseline="-25000" dirty="0"/>
              <a:t>s</a:t>
            </a:r>
          </a:p>
          <a:p>
            <a:pPr lvl="2"/>
            <a:r>
              <a:rPr lang="en-US" dirty="0"/>
              <a:t>Rich phase structure</a:t>
            </a:r>
          </a:p>
          <a:p>
            <a:pPr lvl="2"/>
            <a:r>
              <a:rPr lang="en-US" dirty="0"/>
              <a:t>Not at all understood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0" y="6504801"/>
            <a:ext cx="3101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en.wikipedia.org</a:t>
            </a:r>
            <a:r>
              <a:rPr lang="en-US" sz="1200" dirty="0"/>
              <a:t>/wiki/</a:t>
            </a:r>
            <a:r>
              <a:rPr lang="en-US" sz="1200" dirty="0" err="1"/>
              <a:t>Phase_diagram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383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12" grpId="0" build="p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88DB0-67B3-2DE3-CCD8-0BEE1780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650"/>
            <a:ext cx="9144000" cy="45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79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1975-2A9B-E945-89B9-0DD5E89F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Emergent Phenomena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AEEF4-6C64-1B4D-93B1-167795CA8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r>
              <a:rPr lang="en-US" dirty="0"/>
              <a:t>Many particles together can have </a:t>
            </a:r>
            <a:r>
              <a:rPr lang="en-US" b="1" i="1" dirty="0"/>
              <a:t>collective</a:t>
            </a:r>
            <a:r>
              <a:rPr lang="en-US" dirty="0"/>
              <a:t> behavior</a:t>
            </a:r>
          </a:p>
          <a:p>
            <a:pPr lvl="1"/>
            <a:r>
              <a:rPr lang="en-US" dirty="0"/>
              <a:t>Pressure, temperature, compressibility, waves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3BA35-56E2-5E44-9DCC-D81140C6F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CA273-0DA0-A146-8663-C452754EBFF2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9E56E-BD46-B84A-9352-843251550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EAFF6-A1AA-7042-AA6B-84655473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A094E-6C2B-4047-85BA-D830E2D6F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2987258"/>
            <a:ext cx="51435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50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9E18881-7547-024C-A38C-E6640C74EC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Methods of Study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F111D8C-1C5E-D744-8F90-0F08FE557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FFAE9-CB77-9244-B31F-3E76B048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0B3C-C6FF-3044-AF47-5A9FDF0E2D11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A8137-08DC-8941-9A8F-768BAAD1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7CB5C-CD28-AC48-9E01-35DD25F7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58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Methods of QCD Calculation I: Lattice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876800" y="4343399"/>
            <a:ext cx="4495800" cy="2442865"/>
          </a:xfrm>
        </p:spPr>
        <p:txBody>
          <a:bodyPr>
            <a:normAutofit/>
          </a:bodyPr>
          <a:lstStyle/>
          <a:p>
            <a:pPr lvl="2"/>
            <a:r>
              <a:rPr lang="en-US" dirty="0"/>
              <a:t>All </a:t>
            </a:r>
            <a:r>
              <a:rPr lang="en-US" dirty="0" err="1"/>
              <a:t>momenta</a:t>
            </a:r>
            <a:endParaRPr lang="en-US" dirty="0"/>
          </a:p>
          <a:p>
            <a:pPr lvl="2"/>
            <a:r>
              <a:rPr lang="en-US" dirty="0"/>
              <a:t>Euclidean </a:t>
            </a:r>
            <a:r>
              <a:rPr lang="en-US" dirty="0" err="1"/>
              <a:t>correlators</a:t>
            </a:r>
            <a:endParaRPr lang="en-US" dirty="0"/>
          </a:p>
          <a:p>
            <a:pPr lvl="3"/>
            <a:r>
              <a:rPr lang="en-US" dirty="0"/>
              <a:t>P, S, </a:t>
            </a:r>
            <a:r>
              <a:rPr lang="en-US" dirty="0" err="1"/>
              <a:t>EoS</a:t>
            </a:r>
            <a:r>
              <a:rPr lang="en-US" dirty="0"/>
              <a:t>, etc.</a:t>
            </a:r>
          </a:p>
          <a:p>
            <a:pPr lvl="3"/>
            <a:r>
              <a:rPr lang="en-US" dirty="0"/>
              <a:t>No dynamics</a:t>
            </a:r>
          </a:p>
          <a:p>
            <a:pPr lvl="3"/>
            <a:r>
              <a:rPr lang="en-US" dirty="0"/>
              <a:t>Spacetime symmetries</a:t>
            </a:r>
            <a:br>
              <a:rPr lang="en-US" dirty="0"/>
            </a:br>
            <a:r>
              <a:rPr lang="en-US" dirty="0"/>
              <a:t>broken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47B64-FF3C-B447-923F-C0883D5D8F1D}" type="datetime1">
              <a:rPr lang="en-US" smtClean="0"/>
              <a:t>8/7/24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UWC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3" name="Group 8"/>
          <p:cNvGrpSpPr/>
          <p:nvPr/>
        </p:nvGrpSpPr>
        <p:grpSpPr>
          <a:xfrm>
            <a:off x="1524000" y="1066800"/>
            <a:ext cx="2396296" cy="2362200"/>
            <a:chOff x="152400" y="1447800"/>
            <a:chExt cx="2396296" cy="2362200"/>
          </a:xfrm>
        </p:grpSpPr>
        <p:pic>
          <p:nvPicPr>
            <p:cNvPr id="10" name="Content Placeholder 6" descr="LatticeIllustrati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1447800"/>
              <a:ext cx="2396296" cy="2133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9600" y="3533001"/>
              <a:ext cx="1794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Long Range Plan, 2008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71600" y="6324600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Davies et al. (HPQCD),</a:t>
            </a:r>
          </a:p>
          <a:p>
            <a:r>
              <a:rPr lang="en-US" sz="1200" dirty="0"/>
              <a:t>PRL92 (2004)</a:t>
            </a: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435" y="1066800"/>
            <a:ext cx="294469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4" y="3657600"/>
            <a:ext cx="2133600" cy="268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949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47923" y="3581400"/>
            <a:ext cx="3224213" cy="252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484787" y="6096000"/>
            <a:ext cx="20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Cheng et al., PRD77 (2008)</a:t>
            </a:r>
          </a:p>
        </p:txBody>
      </p:sp>
    </p:spTree>
    <p:extLst>
      <p:ext uri="{BB962C8B-B14F-4D97-AF65-F5344CB8AC3E}">
        <p14:creationId xmlns:p14="http://schemas.microsoft.com/office/powerpoint/2010/main" val="1017779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Methods of QCD Calculation II: </a:t>
            </a:r>
            <a:r>
              <a:rPr lang="en-US" dirty="0" err="1"/>
              <a:t>pQCD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057400" y="5486400"/>
            <a:ext cx="6477000" cy="1066800"/>
          </a:xfrm>
        </p:spPr>
        <p:txBody>
          <a:bodyPr>
            <a:normAutofit/>
          </a:bodyPr>
          <a:lstStyle/>
          <a:p>
            <a:pPr lvl="2"/>
            <a:r>
              <a:rPr lang="en-US" dirty="0"/>
              <a:t>Any quantity</a:t>
            </a:r>
          </a:p>
          <a:p>
            <a:pPr lvl="2"/>
            <a:r>
              <a:rPr lang="en-US" dirty="0"/>
              <a:t>Small coupling (requires large scale)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D9029-A2B0-BF49-9859-47DBB982EB25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UWC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3" name="Group 17"/>
          <p:cNvGrpSpPr/>
          <p:nvPr/>
        </p:nvGrpSpPr>
        <p:grpSpPr>
          <a:xfrm>
            <a:off x="163881" y="838200"/>
            <a:ext cx="3798519" cy="4772799"/>
            <a:chOff x="163881" y="1219200"/>
            <a:chExt cx="3798519" cy="4772799"/>
          </a:xfrm>
        </p:grpSpPr>
        <p:sp>
          <p:nvSpPr>
            <p:cNvPr id="9" name="TextBox 8"/>
            <p:cNvSpPr txBox="1"/>
            <p:nvPr/>
          </p:nvSpPr>
          <p:spPr>
            <a:xfrm>
              <a:off x="457200" y="5715000"/>
              <a:ext cx="2010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Jäger</a:t>
              </a:r>
              <a:r>
                <a:rPr lang="en-US" sz="1200" dirty="0"/>
                <a:t> et al., PRD67 (2003)</a:t>
              </a: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3881" y="1219200"/>
              <a:ext cx="3798519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oup 16"/>
          <p:cNvGrpSpPr/>
          <p:nvPr/>
        </p:nvGrpSpPr>
        <p:grpSpPr>
          <a:xfrm>
            <a:off x="4078061" y="1295400"/>
            <a:ext cx="5065939" cy="4163199"/>
            <a:chOff x="4078061" y="1752600"/>
            <a:chExt cx="5065939" cy="416319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78061" y="1752600"/>
              <a:ext cx="5065939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6019800" y="5638800"/>
              <a:ext cx="16383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d’Enterria</a:t>
              </a:r>
              <a:r>
                <a:rPr lang="en-US" sz="1200" dirty="0"/>
                <a:t>, 0902.2011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562600" y="83820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perturbative</a:t>
            </a:r>
            <a:r>
              <a:rPr lang="en-US" sz="2400" dirty="0"/>
              <a:t> QCD)</a:t>
            </a:r>
          </a:p>
        </p:txBody>
      </p:sp>
    </p:spTree>
    <p:extLst>
      <p:ext uri="{BB962C8B-B14F-4D97-AF65-F5344CB8AC3E}">
        <p14:creationId xmlns:p14="http://schemas.microsoft.com/office/powerpoint/2010/main" val="2530869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Methods III: </a:t>
            </a:r>
            <a:r>
              <a:rPr lang="en-US" sz="4000" dirty="0" err="1"/>
              <a:t>AdS</a:t>
            </a:r>
            <a:r>
              <a:rPr lang="en-US" sz="4000" dirty="0"/>
              <a:t>/CFT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21" y="1066800"/>
            <a:ext cx="9144000" cy="685800"/>
          </a:xfrm>
        </p:spPr>
        <p:txBody>
          <a:bodyPr/>
          <a:lstStyle/>
          <a:p>
            <a:pPr>
              <a:buNone/>
            </a:pPr>
            <a:r>
              <a:rPr lang="en-US" dirty="0" err="1"/>
              <a:t>Maldacena</a:t>
            </a:r>
            <a:r>
              <a:rPr lang="en-US" dirty="0"/>
              <a:t> conjecture: SYM in </a:t>
            </a:r>
            <a:r>
              <a:rPr lang="en-US" i="1" dirty="0"/>
              <a:t>d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 IIB in </a:t>
            </a:r>
            <a:r>
              <a:rPr lang="en-US" i="1" dirty="0">
                <a:sym typeface="Wingdings" pitchFamily="2" charset="2"/>
              </a:rPr>
              <a:t>d</a:t>
            </a:r>
            <a:r>
              <a:rPr lang="en-US" dirty="0">
                <a:sym typeface="Wingdings" pitchFamily="2" charset="2"/>
              </a:rPr>
              <a:t>+1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6BD0-F2A6-284C-9FA3-29FA51826C76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UWC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-304800" y="4953000"/>
            <a:ext cx="88392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quantities</a:t>
            </a:r>
            <a:endParaRPr lang="en-US" sz="2200" dirty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err="1">
                <a:solidFill>
                  <a:srgbClr val="4D4D4D"/>
                </a:solidFill>
              </a:rPr>
              <a:t>N</a:t>
            </a:r>
            <a:r>
              <a:rPr lang="en-US" sz="2200" baseline="-25000" dirty="0" err="1">
                <a:solidFill>
                  <a:srgbClr val="4D4D4D"/>
                </a:solidFill>
              </a:rPr>
              <a:t>c</a:t>
            </a:r>
            <a:r>
              <a:rPr lang="en-US" sz="2200" dirty="0">
                <a:solidFill>
                  <a:srgbClr val="4D4D4D"/>
                </a:solidFill>
              </a:rPr>
              <a:t> → ∞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SYM, not QCD</a:t>
            </a: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Probably not good approx. for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p+p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maybe A+A?</a:t>
            </a:r>
            <a:endParaRPr lang="en-US" sz="2200" dirty="0">
              <a:solidFill>
                <a:srgbClr val="4D4D4D"/>
              </a:solidFill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13"/>
          <p:cNvGrpSpPr/>
          <p:nvPr/>
        </p:nvGrpSpPr>
        <p:grpSpPr>
          <a:xfrm>
            <a:off x="152400" y="1905000"/>
            <a:ext cx="4156291" cy="2895600"/>
            <a:chOff x="152400" y="1802451"/>
            <a:chExt cx="4156291" cy="28956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3891" y="2335851"/>
              <a:ext cx="3698509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" y="1802451"/>
              <a:ext cx="3886200" cy="481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3124200" y="4393251"/>
              <a:ext cx="11844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Gubser</a:t>
              </a:r>
              <a:r>
                <a:rPr lang="en-US" sz="1200" dirty="0"/>
                <a:t>, QM09</a:t>
              </a:r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4572000" y="1855149"/>
            <a:ext cx="4267200" cy="3707451"/>
            <a:chOff x="4572000" y="1752600"/>
            <a:chExt cx="4267200" cy="370745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2564451"/>
              <a:ext cx="4251609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8200" y="1752600"/>
              <a:ext cx="4191000" cy="518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65117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Preferred Method: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D0B2-E0CD-174B-960B-454023445A57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UWC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219200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21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650393-0F9F-425B-5106-6BC1A4063A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Preserving Symmetries in </a:t>
            </a:r>
            <a:r>
              <a:rPr lang="en-US" dirty="0" err="1"/>
              <a:t>Numerics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FB55464-E139-67AC-FC73-DA18A31CA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3257F-968E-4BC9-9482-6DC51096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B22C-87A5-D74E-BC1E-289F51E2FD11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5B0EC-CEFC-D784-21F1-4ADD56E94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1D311-2DF7-0972-9E6F-0CFE78B1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76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3C36A-68A6-4593-FEA7-4532A074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Symmetries are Fundamental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FEB46-8D5A-F809-AAFC-919B7ABB7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Noether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Translations =&gt; conservation of momentum</a:t>
            </a:r>
          </a:p>
          <a:p>
            <a:pPr lvl="1"/>
            <a:r>
              <a:rPr lang="en-US" dirty="0"/>
              <a:t>Rotations =&gt; conservation of angular momentum</a:t>
            </a:r>
          </a:p>
          <a:p>
            <a:pPr lvl="1"/>
            <a:r>
              <a:rPr lang="en-US" dirty="0"/>
              <a:t>Time =&gt; conservation of energy</a:t>
            </a:r>
          </a:p>
          <a:p>
            <a:pPr lvl="1"/>
            <a:r>
              <a:rPr lang="en-US" dirty="0"/>
              <a:t>U(1) =&gt; conservation of charge</a:t>
            </a:r>
          </a:p>
          <a:p>
            <a:r>
              <a:rPr lang="en-US" dirty="0"/>
              <a:t>Weinberg:</a:t>
            </a:r>
          </a:p>
          <a:p>
            <a:pPr lvl="1"/>
            <a:r>
              <a:rPr lang="en-US" dirty="0"/>
              <a:t>Spacetime =&gt; possible particle content</a:t>
            </a:r>
          </a:p>
          <a:p>
            <a:pPr lvl="2"/>
            <a:r>
              <a:rPr lang="en-US" dirty="0"/>
              <a:t>Wigner program</a:t>
            </a:r>
          </a:p>
          <a:p>
            <a:pPr lvl="1"/>
            <a:r>
              <a:rPr lang="en-US" dirty="0"/>
              <a:t>Lorentz =&gt; possible field terms in </a:t>
            </a:r>
            <a:r>
              <a:rPr lang="en-US" dirty="0" err="1"/>
              <a:t>Lagrangian</a:t>
            </a:r>
            <a:endParaRPr lang="en-US" dirty="0"/>
          </a:p>
          <a:p>
            <a:r>
              <a:rPr lang="en-US" dirty="0"/>
              <a:t>Wilson:</a:t>
            </a:r>
          </a:p>
          <a:p>
            <a:pPr lvl="1"/>
            <a:r>
              <a:rPr lang="en-US" dirty="0"/>
              <a:t>Effective field theories preserve symmetries of fundamental theory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4702D-18ED-ED62-77F8-CCB13893F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D098-5846-5546-83A5-7F5D5DB3762C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5CC95-06E0-E448-5A1A-F04E2610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2313A-76D1-72DD-9D86-3D676B9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89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EBDED-C736-4E68-A074-4FBC628B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Breaks Symmetries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2B85E-8FDD-813E-FD86-BD0D6C46F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Numerical evaluation of PDEs, actions, etc. usually discretizes space and/or time</a:t>
            </a:r>
          </a:p>
          <a:p>
            <a:r>
              <a:rPr lang="en-US" dirty="0"/>
              <a:t>Discretization breaks continuous symmetries into discrete ones</a:t>
            </a:r>
          </a:p>
          <a:p>
            <a:pPr lvl="1"/>
            <a:r>
              <a:rPr lang="en-US" dirty="0"/>
              <a:t>Lose exact energy/momentum conservation</a:t>
            </a:r>
          </a:p>
          <a:p>
            <a:pPr lvl="1"/>
            <a:r>
              <a:rPr lang="en-US" dirty="0"/>
              <a:t>Particle content changes</a:t>
            </a:r>
          </a:p>
          <a:p>
            <a:pPr lvl="2"/>
            <a:r>
              <a:rPr lang="en-US" dirty="0"/>
              <a:t>E.g. difficulties in lattice QCD</a:t>
            </a:r>
          </a:p>
          <a:p>
            <a:r>
              <a:rPr lang="en-US" dirty="0"/>
              <a:t>Is there a way to discretize but maintain symmetries?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AC2A9-3CDD-4CA8-8658-7E7E72668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A154D-A708-4D4D-BCA5-6015FD60BDAA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6B754-744D-F3A9-A80B-7D27DD6D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AEA3C-A277-BBAC-0DA1-F7BA87B3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03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BACE4-BB94-37CD-6D2F-B64C9B31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Reparameterization Invariant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6ECF4-88EC-87F2-9E53-B2DBA84A5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/>
          <a:p>
            <a:r>
              <a:rPr lang="en-US" dirty="0"/>
              <a:t>Physics shouldn’t depend on coordinates</a:t>
            </a:r>
          </a:p>
          <a:p>
            <a:pPr lvl="1"/>
            <a:r>
              <a:rPr lang="en-US" dirty="0"/>
              <a:t>=&gt; reparameterization invariance of physics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A65EC-21A3-E9A2-5CDD-DE500D3BE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150F-65F3-4F4F-A7E4-053FC5850D71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36523-0CCC-BEE9-7B86-8328B5A4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812D7-EB33-41BA-B197-ADB30B5A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9869B4-D666-E8FF-C43F-FD6BBB0C2F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0447"/>
            <a:ext cx="4267200" cy="24150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51C3F1-6EC8-CC30-F6C2-E097F244D88F}"/>
              </a:ext>
            </a:extLst>
          </p:cNvPr>
          <p:cNvSpPr txBox="1"/>
          <p:nvPr/>
        </p:nvSpPr>
        <p:spPr>
          <a:xfrm>
            <a:off x="609600" y="2731532"/>
            <a:ext cx="3358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Mapping from 1D parameter to 1D </a:t>
            </a:r>
            <a:br>
              <a:rPr lang="en-US" sz="1600" dirty="0"/>
            </a:br>
            <a:r>
              <a:rPr lang="en-US" sz="1600" dirty="0"/>
              <a:t>worldline in spacetime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3DA5B1-CCD4-5CB4-F84F-4CDCAF9E17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51" y="3425391"/>
            <a:ext cx="4783948" cy="21701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41D3D2-3432-790E-60A8-2F40F03E0075}"/>
              </a:ext>
            </a:extLst>
          </p:cNvPr>
          <p:cNvSpPr txBox="1"/>
          <p:nvPr/>
        </p:nvSpPr>
        <p:spPr>
          <a:xfrm>
            <a:off x="4572000" y="2731532"/>
            <a:ext cx="3358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Mapping from 2D parameter to 2D </a:t>
            </a:r>
            <a:br>
              <a:rPr lang="en-US" sz="1600" dirty="0"/>
            </a:br>
            <a:r>
              <a:rPr lang="en-US" sz="1600" dirty="0" err="1"/>
              <a:t>worldsheet</a:t>
            </a:r>
            <a:r>
              <a:rPr lang="en-US" sz="1600" dirty="0"/>
              <a:t> in spacetime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ABC424-BAE5-C377-F151-2CA6FDF381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91200"/>
            <a:ext cx="3124200" cy="677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000069-5E39-9708-9B2A-8D9BE6B8617B}"/>
              </a:ext>
            </a:extLst>
          </p:cNvPr>
          <p:cNvSpPr txBox="1"/>
          <p:nvPr/>
        </p:nvSpPr>
        <p:spPr>
          <a:xfrm>
            <a:off x="662869" y="2286000"/>
            <a:ext cx="299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Relativistic Point Particle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CA3C8B-7110-9710-3685-CD86DF5BD6D6}"/>
              </a:ext>
            </a:extLst>
          </p:cNvPr>
          <p:cNvSpPr txBox="1"/>
          <p:nvPr/>
        </p:nvSpPr>
        <p:spPr>
          <a:xfrm>
            <a:off x="5543046" y="2286000"/>
            <a:ext cx="215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Relativistic String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A1EB76-B2B8-2C97-8C71-1EA8B70929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76" y="5806893"/>
            <a:ext cx="4253724" cy="6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71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14880B-5755-D3C2-E47F-530EC6184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53" y="857250"/>
            <a:ext cx="88570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85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99BA3-96F2-3899-9D12-86FE15137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Non-relativistic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156EB-1A51-0194-630D-BB4F153CA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62650"/>
          </a:xfrm>
        </p:spPr>
        <p:txBody>
          <a:bodyPr/>
          <a:lstStyle/>
          <a:p>
            <a:r>
              <a:rPr lang="en-US" dirty="0"/>
              <a:t>Include a potential for point particle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 small velocities, v&lt;&lt;c, expand relativistic point particle action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Conclusion: ½ is possibly a general sign of expansion from </a:t>
            </a:r>
            <a:r>
              <a:rPr lang="en-US" dirty="0" err="1"/>
              <a:t>reparam</a:t>
            </a:r>
            <a:r>
              <a:rPr lang="en-US" dirty="0"/>
              <a:t> inv action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AF503-91BC-7FC1-D4AE-E0C8112C2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4B94-A8FB-1040-A92E-5AF56F66869E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DDEC7-EDA3-C633-D36A-318559E9F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86E8C-36EB-39E9-8ECB-30649EB0F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FF1D3-B790-DA1F-7425-33966E9B08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981200"/>
            <a:ext cx="7772400" cy="922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670DEA-9B6C-FE28-F1E8-CC506F67B5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92" y="4182962"/>
            <a:ext cx="6848408" cy="9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15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BACE4-BB94-37CD-6D2F-B64C9B31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Dynamical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6ECF4-88EC-87F2-9E53-B2DBA84A5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876800"/>
          </a:xfrm>
        </p:spPr>
        <p:txBody>
          <a:bodyPr/>
          <a:lstStyle/>
          <a:p>
            <a:r>
              <a:rPr lang="en-US" dirty="0"/>
              <a:t>Idea: make the coordinates that fields depend on themselves dynamical</a:t>
            </a:r>
          </a:p>
          <a:p>
            <a:pPr lvl="1"/>
            <a:r>
              <a:rPr lang="en-US" dirty="0"/>
              <a:t>Discretize the parameter space that the coordinates depend upon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A65EC-21A3-E9A2-5CDD-DE500D3BE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57A6-624E-7C4B-ABA1-47A4263BFD8E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36523-0CCC-BEE9-7B86-8328B5A4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812D7-EB33-41BA-B197-ADB30B5A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C4309A-6FE2-283B-8321-0B8429D929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95600"/>
            <a:ext cx="6252072" cy="358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10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7055C-6B58-68CB-0ABC-36F6243AD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Example: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9642D-FEA3-CA76-9A49-DA6034487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864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Motivation:</a:t>
            </a:r>
          </a:p>
          <a:p>
            <a:pPr lvl="1"/>
            <a:r>
              <a:rPr lang="en-US" dirty="0"/>
              <a:t>Canonical 2</a:t>
            </a:r>
            <a:r>
              <a:rPr lang="en-US" baseline="30000" dirty="0"/>
              <a:t>nd</a:t>
            </a:r>
            <a:r>
              <a:rPr lang="en-US" dirty="0"/>
              <a:t> order PDE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Extraordinary importance</a:t>
            </a:r>
          </a:p>
          <a:p>
            <a:pPr lvl="2"/>
            <a:r>
              <a:rPr lang="en-US" dirty="0"/>
              <a:t>Fundamental physics</a:t>
            </a:r>
          </a:p>
          <a:p>
            <a:pPr lvl="2"/>
            <a:r>
              <a:rPr lang="en-US" dirty="0"/>
              <a:t>Industry applications</a:t>
            </a:r>
          </a:p>
          <a:p>
            <a:pPr lvl="2"/>
            <a:r>
              <a:rPr lang="en-US" dirty="0"/>
              <a:t>…</a:t>
            </a:r>
          </a:p>
          <a:p>
            <a:pPr lvl="1"/>
            <a:r>
              <a:rPr lang="en-US" dirty="0"/>
              <a:t>Treatment of boundary conditions open problem</a:t>
            </a:r>
          </a:p>
          <a:p>
            <a:pPr lvl="2"/>
            <a:r>
              <a:rPr lang="en-US" dirty="0"/>
              <a:t>No good method to allow waves to escape finite region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9E2D0-9777-E02C-E5BC-FCA49C33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6BC61-B5E0-A94D-91A9-0B2FB56EAEE5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C2A78-A45E-E829-80CF-F4C761D77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8C267-C16D-04B3-2780-C8BD75C15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5871E2-9A89-ACFD-FD95-8E1875678D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2298701"/>
            <a:ext cx="43688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83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760D5-F988-E267-1281-B8F098FE0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Example: Waves in a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2F1D5-C320-7065-6CDD-0AB2610A5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839200" cy="5462650"/>
          </a:xfrm>
        </p:spPr>
        <p:txBody>
          <a:bodyPr>
            <a:normAutofit/>
          </a:bodyPr>
          <a:lstStyle/>
          <a:p>
            <a:r>
              <a:rPr lang="en-US" dirty="0"/>
              <a:t>Take field as massless scalar</a:t>
            </a:r>
          </a:p>
          <a:p>
            <a:pPr lvl="5"/>
            <a:endParaRPr lang="en-US" dirty="0"/>
          </a:p>
          <a:p>
            <a:pPr lvl="4"/>
            <a:endParaRPr lang="en-US" dirty="0"/>
          </a:p>
          <a:p>
            <a:r>
              <a:rPr lang="en-US" dirty="0"/>
              <a:t>Include coordinates in dynamics</a:t>
            </a:r>
          </a:p>
          <a:p>
            <a:pPr lvl="1"/>
            <a:endParaRPr lang="en-US" dirty="0"/>
          </a:p>
          <a:p>
            <a:r>
              <a:rPr lang="en-US" dirty="0"/>
              <a:t>Combine with some large parameter </a:t>
            </a:r>
            <a:r>
              <a:rPr lang="en-US" i="1" dirty="0"/>
              <a:t>T</a:t>
            </a:r>
          </a:p>
          <a:p>
            <a:pPr lvl="1"/>
            <a:r>
              <a:rPr lang="en-US" i="1" dirty="0"/>
              <a:t>T</a:t>
            </a:r>
            <a:r>
              <a:rPr lang="en-US" dirty="0"/>
              <a:t> similar to </a:t>
            </a:r>
            <a:r>
              <a:rPr lang="en-US" i="1" dirty="0"/>
              <a:t>m</a:t>
            </a:r>
            <a:r>
              <a:rPr lang="en-US" dirty="0"/>
              <a:t> in relativistic point particle action</a:t>
            </a:r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2"/>
            <a:r>
              <a:rPr lang="en-US" dirty="0"/>
              <a:t>Expansion in </a:t>
            </a:r>
            <a:r>
              <a:rPr lang="en-US" i="1" dirty="0"/>
              <a:t>T</a:t>
            </a:r>
            <a:r>
              <a:rPr lang="en-US" dirty="0"/>
              <a:t> reproduces original actions up to (1/</a:t>
            </a:r>
            <a:r>
              <a:rPr lang="en-US" i="1" dirty="0"/>
              <a:t>T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E70CE-B6D3-B387-EC04-275F7ECF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85BA-350B-A44C-B019-4F087F1081BE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1C8DE-6FB0-DEF2-35CB-C35955289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ECE57-D6CA-1BD6-9E49-56590ED2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9FE28A-DEE2-A047-B909-9D99B88514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953000"/>
            <a:ext cx="6248400" cy="1003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CE5AB5-E18A-3B64-EEFF-C0C4B45FDA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1" y="1828800"/>
            <a:ext cx="3587259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8C9C7F-AFC3-3D00-FB4B-85CFDAD0378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010520"/>
            <a:ext cx="3448050" cy="9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82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37F83-F511-4BD0-AFE0-F877214D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Results 1/3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9A763-8E90-5BC5-1B12-8F064CD1A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simplest first attempt, take t(</a:t>
            </a:r>
            <a:r>
              <a:rPr lang="en-US" i="1" dirty="0" err="1">
                <a:latin typeface="Symbol" pitchFamily="2" charset="2"/>
              </a:rPr>
              <a:t>t</a:t>
            </a:r>
            <a:r>
              <a:rPr lang="en-US" dirty="0" err="1"/>
              <a:t>,</a:t>
            </a:r>
            <a:r>
              <a:rPr lang="en-US" i="1" dirty="0" err="1">
                <a:latin typeface="Symbol" pitchFamily="2" charset="2"/>
              </a:rPr>
              <a:t>s</a:t>
            </a:r>
            <a:r>
              <a:rPr lang="en-US" dirty="0"/>
              <a:t>), x=</a:t>
            </a:r>
            <a:r>
              <a:rPr lang="en-US" i="1" dirty="0">
                <a:latin typeface="Symbol" pitchFamily="2" charset="2"/>
              </a:rPr>
              <a:t>s</a:t>
            </a:r>
          </a:p>
          <a:p>
            <a:r>
              <a:rPr lang="en-US" dirty="0"/>
              <a:t>Can solve modified Euler-Lagrange PDEs </a:t>
            </a:r>
            <a:r>
              <a:rPr lang="en-US" b="1" i="1" dirty="0"/>
              <a:t>or</a:t>
            </a:r>
            <a:r>
              <a:rPr lang="en-US" dirty="0"/>
              <a:t> by extremizing </a:t>
            </a:r>
            <a:r>
              <a:rPr lang="en-US" i="1" dirty="0"/>
              <a:t>S</a:t>
            </a:r>
          </a:p>
          <a:p>
            <a:r>
              <a:rPr lang="en-US" dirty="0"/>
              <a:t>Wave solution correct to sub-percent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073F7-6EB2-B255-4DCB-42D4EC75F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80ED8-5AE0-CE4F-9800-C01212D69F29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7A8B6-DF88-8151-A081-8F2D576EA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02235-193A-40E6-5F63-F102330E7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5C11BB-AD37-FFA9-1E88-3AAF6C99A8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3301"/>
            <a:ext cx="9104054" cy="2466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33D1F9-4D4E-8303-87E2-D6534317E0CD}"/>
              </a:ext>
            </a:extLst>
          </p:cNvPr>
          <p:cNvSpPr txBox="1"/>
          <p:nvPr/>
        </p:nvSpPr>
        <p:spPr>
          <a:xfrm>
            <a:off x="5288381" y="6123801"/>
            <a:ext cx="3627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Rothkopf, WAH, and </a:t>
            </a:r>
            <a:r>
              <a:rPr lang="en-US" sz="1200" dirty="0" err="1"/>
              <a:t>Nordström</a:t>
            </a:r>
            <a:r>
              <a:rPr lang="en-US" sz="1200" dirty="0"/>
              <a:t>, arXiv:2404.18676</a:t>
            </a:r>
          </a:p>
        </p:txBody>
      </p:sp>
    </p:spTree>
    <p:extLst>
      <p:ext uri="{BB962C8B-B14F-4D97-AF65-F5344CB8AC3E}">
        <p14:creationId xmlns:p14="http://schemas.microsoft.com/office/powerpoint/2010/main" val="388646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10865-C7C3-019D-E9A5-DFF5098DF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Results 2/3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8EBC0-22C5-7CFF-7BA2-1E5AE2D1A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200"/>
          </a:xfrm>
        </p:spPr>
        <p:txBody>
          <a:bodyPr>
            <a:normAutofit/>
          </a:bodyPr>
          <a:lstStyle/>
          <a:p>
            <a:r>
              <a:rPr lang="en-US" dirty="0"/>
              <a:t>Solution automatically includes mesh refinement: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2"/>
            <a:r>
              <a:rPr lang="en-US" dirty="0"/>
              <a:t>Time speeds up in regions of small wave variation</a:t>
            </a:r>
          </a:p>
          <a:p>
            <a:pPr lvl="2"/>
            <a:r>
              <a:rPr lang="en-US" dirty="0"/>
              <a:t>Time slows down in regions of large wave variation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DB172-CE12-46A0-9395-62090C85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FFAD-E685-2147-B67D-E28AD2B32AAB}" type="datetime1">
              <a:rPr lang="en-US" smtClean="0"/>
              <a:t>8/7/24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D1F42-0265-A80B-AF59-9FF3E2BDB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14FB6-4DCD-F51B-FE57-9BA7CB17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33E9B1-BE78-C3DE-9253-86369563FC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57400"/>
            <a:ext cx="4648200" cy="3411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476385-33F7-03B5-A52D-9BA1295C4443}"/>
              </a:ext>
            </a:extLst>
          </p:cNvPr>
          <p:cNvSpPr txBox="1"/>
          <p:nvPr/>
        </p:nvSpPr>
        <p:spPr>
          <a:xfrm>
            <a:off x="5197830" y="4953000"/>
            <a:ext cx="3627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Rothkopf, WAH, and </a:t>
            </a:r>
            <a:r>
              <a:rPr lang="en-US" sz="1200" dirty="0" err="1"/>
              <a:t>Nordström</a:t>
            </a:r>
            <a:r>
              <a:rPr lang="en-US" sz="1200" dirty="0"/>
              <a:t>, arXiv:2404.18676</a:t>
            </a:r>
          </a:p>
        </p:txBody>
      </p:sp>
    </p:spTree>
    <p:extLst>
      <p:ext uri="{BB962C8B-B14F-4D97-AF65-F5344CB8AC3E}">
        <p14:creationId xmlns:p14="http://schemas.microsoft.com/office/powerpoint/2010/main" val="1913094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A6E22-3A32-DFA5-9E7B-D447DD64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Results 3/3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BCC5D-4056-0D9F-6D9B-2FE701AFA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/>
              <a:t>Exact</a:t>
            </a:r>
            <a:r>
              <a:rPr lang="en-US" dirty="0"/>
              <a:t> energy conservation (to global accuracy of simulation,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~10</a:t>
            </a:r>
            <a:r>
              <a:rPr lang="en-US" baseline="30000" dirty="0"/>
              <a:t>-6</a:t>
            </a:r>
            <a:r>
              <a:rPr lang="en-US" dirty="0"/>
              <a:t>)</a:t>
            </a:r>
            <a:endParaRPr lang="en-US" b="1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0D342-5B86-9AD0-68EE-EDDF574F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B22CB-5B62-744E-BA7D-C137B0DDEF5D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AB290-1225-2A68-C079-A08705BC2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AB1A1-8B7F-D079-CC04-1540EECA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8B76C2-7D92-A193-9BF5-0D066D67BE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42401"/>
            <a:ext cx="5314748" cy="3378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57C312-F7D4-8C15-7021-1B2388BED590}"/>
              </a:ext>
            </a:extLst>
          </p:cNvPr>
          <p:cNvSpPr txBox="1"/>
          <p:nvPr/>
        </p:nvSpPr>
        <p:spPr>
          <a:xfrm>
            <a:off x="2667000" y="6047601"/>
            <a:ext cx="3627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Rothkopf, WAH, and </a:t>
            </a:r>
            <a:r>
              <a:rPr lang="en-US" sz="1200" dirty="0" err="1"/>
              <a:t>Nordström</a:t>
            </a:r>
            <a:r>
              <a:rPr lang="en-US" sz="1200" dirty="0"/>
              <a:t>, arXiv:2404.18676</a:t>
            </a:r>
          </a:p>
        </p:txBody>
      </p:sp>
    </p:spTree>
    <p:extLst>
      <p:ext uri="{BB962C8B-B14F-4D97-AF65-F5344CB8AC3E}">
        <p14:creationId xmlns:p14="http://schemas.microsoft.com/office/powerpoint/2010/main" val="2655961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16191-38C1-E6B6-D191-15D1CB4B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3FB99-4DBC-FC6B-36BB-7AEBB9F1A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Novel action including coordinates in dynamics </a:t>
            </a:r>
            <a:r>
              <a:rPr lang="en-US" b="1" i="1" dirty="0"/>
              <a:t>exactly</a:t>
            </a:r>
            <a:r>
              <a:rPr lang="en-US" dirty="0"/>
              <a:t> preserves spacetime symmetry even after discretization</a:t>
            </a:r>
          </a:p>
          <a:p>
            <a:pPr lvl="1"/>
            <a:r>
              <a:rPr lang="en-US" dirty="0"/>
              <a:t>Future work includes</a:t>
            </a:r>
          </a:p>
          <a:p>
            <a:pPr lvl="2"/>
            <a:r>
              <a:rPr lang="en-US" dirty="0"/>
              <a:t>generalizing to t(</a:t>
            </a:r>
            <a:r>
              <a:rPr lang="en-US" dirty="0" err="1">
                <a:latin typeface="Symbol" pitchFamily="2" charset="2"/>
              </a:rPr>
              <a:t>t</a:t>
            </a:r>
            <a:r>
              <a:rPr lang="en-US" dirty="0" err="1"/>
              <a:t>,</a:t>
            </a:r>
            <a:r>
              <a:rPr lang="en-US" dirty="0" err="1">
                <a:latin typeface="Symbol" pitchFamily="2" charset="2"/>
              </a:rPr>
              <a:t>s</a:t>
            </a:r>
            <a:r>
              <a:rPr lang="en-US" dirty="0"/>
              <a:t>) and x(</a:t>
            </a:r>
            <a:r>
              <a:rPr lang="en-US" dirty="0" err="1">
                <a:latin typeface="Symbol" pitchFamily="2" charset="2"/>
              </a:rPr>
              <a:t>t</a:t>
            </a:r>
            <a:r>
              <a:rPr lang="en-US" dirty="0" err="1"/>
              <a:t>,</a:t>
            </a:r>
            <a:r>
              <a:rPr lang="en-US" dirty="0" err="1">
                <a:latin typeface="Symbol" pitchFamily="2" charset="2"/>
              </a:rPr>
              <a:t>s</a:t>
            </a:r>
            <a:r>
              <a:rPr lang="en-US" dirty="0"/>
              <a:t>); see center of mass preservation (from boost invariance)</a:t>
            </a:r>
          </a:p>
          <a:p>
            <a:pPr lvl="2"/>
            <a:r>
              <a:rPr lang="en-US" dirty="0"/>
              <a:t>including additional spatial dimensions; see angular momentum conservation</a:t>
            </a:r>
          </a:p>
          <a:p>
            <a:pPr lvl="2"/>
            <a:r>
              <a:rPr lang="en-US" dirty="0"/>
              <a:t>generalization of boundary value conditions</a:t>
            </a:r>
          </a:p>
          <a:p>
            <a:pPr lvl="3"/>
            <a:r>
              <a:rPr lang="en-US" dirty="0"/>
              <a:t>significant importance in numerical PDEs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1BD59-2B10-DCFA-D401-946BD9B46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9580-0B66-A840-ABFE-153057F957B5}" type="datetime1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9CFED-7FA7-91CC-EB3C-E7370B7D0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DF04E-81E2-B40B-AF6B-0C2551CF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5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52A2AA-5816-7230-1062-C012D643B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8" y="857250"/>
            <a:ext cx="91241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10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280D4F-9692-0EA1-4C08-7389D2804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755"/>
            <a:ext cx="9144000" cy="495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71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39FF6-9546-E92D-710D-4AE4BF0D7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C61B3-B105-5E58-D3F7-A07934281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</a:t>
            </a:r>
            <a:r>
              <a:rPr lang="en-US" dirty="0" err="1"/>
              <a:t>Programmes</a:t>
            </a:r>
            <a:endParaRPr lang="en-US" dirty="0"/>
          </a:p>
          <a:p>
            <a:r>
              <a:rPr lang="en-US" dirty="0"/>
              <a:t>Colloquia, webinars, mini-schools</a:t>
            </a:r>
          </a:p>
          <a:p>
            <a:r>
              <a:rPr lang="en-US" dirty="0"/>
              <a:t>Student bursaries</a:t>
            </a:r>
          </a:p>
          <a:p>
            <a:r>
              <a:rPr lang="en-US" dirty="0"/>
              <a:t>Internship </a:t>
            </a:r>
            <a:r>
              <a:rPr lang="en-US" dirty="0" err="1"/>
              <a:t>Programme</a:t>
            </a:r>
            <a:endParaRPr lang="en-US" dirty="0"/>
          </a:p>
          <a:p>
            <a:r>
              <a:rPr lang="en-US" dirty="0"/>
              <a:t>Women’s Writing Retreat</a:t>
            </a:r>
          </a:p>
          <a:p>
            <a:r>
              <a:rPr lang="en-US" dirty="0"/>
              <a:t>Workshops</a:t>
            </a:r>
          </a:p>
          <a:p>
            <a:r>
              <a:rPr lang="en-US" dirty="0"/>
              <a:t>SATACS</a:t>
            </a:r>
          </a:p>
        </p:txBody>
      </p:sp>
    </p:spTree>
    <p:extLst>
      <p:ext uri="{BB962C8B-B14F-4D97-AF65-F5344CB8AC3E}">
        <p14:creationId xmlns:p14="http://schemas.microsoft.com/office/powerpoint/2010/main" val="3647363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9252-CA6F-95E3-326C-069348E69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Research </a:t>
            </a:r>
            <a:r>
              <a:rPr lang="en-US" dirty="0" err="1"/>
              <a:t>Programmes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60FF2-FA78-AFA2-6E51-C2CEAF137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Quantitative finance</a:t>
            </a:r>
          </a:p>
          <a:p>
            <a:r>
              <a:rPr lang="en-US" dirty="0"/>
              <a:t>Machine learning in support of theoretical and computational science</a:t>
            </a:r>
          </a:p>
          <a:p>
            <a:r>
              <a:rPr lang="en-US" dirty="0"/>
              <a:t>Advancing biodiversity informatics and ecological modelling</a:t>
            </a:r>
          </a:p>
          <a:p>
            <a:r>
              <a:rPr lang="en-US" dirty="0"/>
              <a:t>Space-like mathematical structures and related topics in algebra, logic and computation</a:t>
            </a:r>
          </a:p>
          <a:p>
            <a:r>
              <a:rPr lang="en-US" dirty="0"/>
              <a:t>Advanced computational modelling of materials</a:t>
            </a:r>
          </a:p>
          <a:p>
            <a:r>
              <a:rPr lang="en-US" dirty="0"/>
              <a:t>Genomics, bioinformatics, and advanced medicine</a:t>
            </a:r>
          </a:p>
          <a:p>
            <a:r>
              <a:rPr lang="en-US" dirty="0"/>
              <a:t>Quantum technologies for sustainable development</a:t>
            </a:r>
          </a:p>
          <a:p>
            <a:r>
              <a:rPr lang="en-US" dirty="0"/>
              <a:t>New insights into astrophysics and cosmology with theoretical models confronting observational data</a:t>
            </a:r>
          </a:p>
        </p:txBody>
      </p:sp>
    </p:spTree>
    <p:extLst>
      <p:ext uri="{BB962C8B-B14F-4D97-AF65-F5344CB8AC3E}">
        <p14:creationId xmlns:p14="http://schemas.microsoft.com/office/powerpoint/2010/main" val="200971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531A8-90E6-EF01-464B-723696080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Colloquia and Mini-School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3FEFA0-C1F5-403E-9160-4B2CC79FF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17"/>
          <a:stretch/>
        </p:blipFill>
        <p:spPr>
          <a:xfrm>
            <a:off x="-49921" y="2136783"/>
            <a:ext cx="4621921" cy="3604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F5CD54-6778-A8FE-CB12-735FCBB7B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471" y="2141032"/>
            <a:ext cx="4597823" cy="341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51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AB662-650D-6CAF-8459-F98BA164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Internship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0D85A-31D3-CBCA-8E99-FFDB9DE27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 for students</a:t>
            </a:r>
          </a:p>
          <a:p>
            <a:pPr lvl="1"/>
            <a:r>
              <a:rPr lang="en-US" dirty="0"/>
              <a:t>Bursary + mobility</a:t>
            </a:r>
          </a:p>
          <a:p>
            <a:r>
              <a:rPr lang="en-US" dirty="0"/>
              <a:t>Support for postgraduate students supervising interns</a:t>
            </a:r>
          </a:p>
          <a:p>
            <a:endParaRPr lang="en-US" dirty="0"/>
          </a:p>
        </p:txBody>
      </p:sp>
      <p:pic>
        <p:nvPicPr>
          <p:cNvPr id="16386" name="Picture 2" descr="4 Benefits an Internship Program Can Bring to Your Business">
            <a:extLst>
              <a:ext uri="{FF2B5EF4-FFF2-40B4-BE49-F238E27FC236}">
                <a16:creationId xmlns:a16="http://schemas.microsoft.com/office/drawing/2014/main" id="{0C787394-3F6C-BA76-7D71-C1C06D373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92" y="3444716"/>
            <a:ext cx="3423285" cy="228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789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1200" dirty="0"/>
        </a:defPPr>
      </a:lst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110575</TotalTime>
  <Words>1386</Words>
  <Application>Microsoft Macintosh PowerPoint</Application>
  <PresentationFormat>On-screen Show (4:3)</PresentationFormat>
  <Paragraphs>295</Paragraphs>
  <Slides>37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Symbol</vt:lpstr>
      <vt:lpstr>Wingdings</vt:lpstr>
      <vt:lpstr>Office Theme</vt:lpstr>
      <vt:lpstr>The Mathematics of Physics at a Trillion Degrees</vt:lpstr>
      <vt:lpstr>PowerPoint Presentation</vt:lpstr>
      <vt:lpstr>PowerPoint Presentation</vt:lpstr>
      <vt:lpstr>PowerPoint Presentation</vt:lpstr>
      <vt:lpstr>PowerPoint Presentation</vt:lpstr>
      <vt:lpstr>Activities</vt:lpstr>
      <vt:lpstr>Current Research Programmes</vt:lpstr>
      <vt:lpstr>Recent Colloquia and Mini-School</vt:lpstr>
      <vt:lpstr>Internship Programme</vt:lpstr>
      <vt:lpstr>PowerPoint Presentation</vt:lpstr>
      <vt:lpstr>PowerPoint Presentation</vt:lpstr>
      <vt:lpstr>South African Theory and  Computation School (SATACS)</vt:lpstr>
      <vt:lpstr>Introduction</vt:lpstr>
      <vt:lpstr>What Are We Studying?</vt:lpstr>
      <vt:lpstr>What does that mean? Forces</vt:lpstr>
      <vt:lpstr>Zoom in on the Nucleus</vt:lpstr>
      <vt:lpstr>Strong Force</vt:lpstr>
      <vt:lpstr>One vs Many</vt:lpstr>
      <vt:lpstr>Many Body Behavior</vt:lpstr>
      <vt:lpstr>Emergent Phenomena</vt:lpstr>
      <vt:lpstr>Methods of Study</vt:lpstr>
      <vt:lpstr>Methods of QCD Calculation I: Lattice</vt:lpstr>
      <vt:lpstr>Methods of QCD Calculation II: pQCD</vt:lpstr>
      <vt:lpstr>Methods III: AdS/CFT</vt:lpstr>
      <vt:lpstr>Preferred Method:</vt:lpstr>
      <vt:lpstr>Preserving Symmetries in Numerics</vt:lpstr>
      <vt:lpstr>Symmetries are Fundamental</vt:lpstr>
      <vt:lpstr>Discretization Breaks Symmetries</vt:lpstr>
      <vt:lpstr>Reparameterization Invariant Actions</vt:lpstr>
      <vt:lpstr>Non-relativistic Limit</vt:lpstr>
      <vt:lpstr>Dynamical Coordinates</vt:lpstr>
      <vt:lpstr>Specific Example: Waves</vt:lpstr>
      <vt:lpstr>Specific Example: Waves in a Box</vt:lpstr>
      <vt:lpstr>Numerical Results 1/3</vt:lpstr>
      <vt:lpstr>Numerical Results 2/3</vt:lpstr>
      <vt:lpstr>Numerical Results 3/3</vt:lpstr>
      <vt:lpstr>Conclusions and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A Horowitz</dc:creator>
  <cp:lastModifiedBy>WA Horowitz</cp:lastModifiedBy>
  <cp:revision>2896</cp:revision>
  <cp:lastPrinted>2023-01-10T11:35:42Z</cp:lastPrinted>
  <dcterms:created xsi:type="dcterms:W3CDTF">2009-09-03T22:02:25Z</dcterms:created>
  <dcterms:modified xsi:type="dcterms:W3CDTF">2024-08-07T19:38:45Z</dcterms:modified>
</cp:coreProperties>
</file>